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22"/>
  </p:notesMasterIdLst>
  <p:handoutMasterIdLst>
    <p:handoutMasterId r:id="rId23"/>
  </p:handoutMasterIdLst>
  <p:sldIdLst>
    <p:sldId id="257" r:id="rId6"/>
    <p:sldId id="555" r:id="rId7"/>
    <p:sldId id="579" r:id="rId8"/>
    <p:sldId id="580" r:id="rId9"/>
    <p:sldId id="581" r:id="rId10"/>
    <p:sldId id="582" r:id="rId11"/>
    <p:sldId id="583" r:id="rId12"/>
    <p:sldId id="584" r:id="rId13"/>
    <p:sldId id="586" r:id="rId14"/>
    <p:sldId id="587" r:id="rId15"/>
    <p:sldId id="588" r:id="rId16"/>
    <p:sldId id="589" r:id="rId17"/>
    <p:sldId id="559" r:id="rId18"/>
    <p:sldId id="590" r:id="rId19"/>
    <p:sldId id="578" r:id="rId20"/>
    <p:sldId id="553"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998762-4238-413E-84A8-6B7BCB0228ED}" v="12" dt="2023-12-06T23:27:37.6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4712" autoAdjust="0"/>
  </p:normalViewPr>
  <p:slideViewPr>
    <p:cSldViewPr snapToGrid="0">
      <p:cViewPr varScale="1">
        <p:scale>
          <a:sx n="108" d="100"/>
          <a:sy n="108" d="100"/>
        </p:scale>
        <p:origin x="54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12/7/2023</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12/7/2023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9C94574-2505-45ED-A778-2E7F4336F273}" type="datetime1">
              <a:rPr lang="en-US" smtClean="0"/>
              <a:t>12/7/2023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3879B-242A-436D-AE10-2EF2B8FDEEFA}" type="datetime1">
              <a:rPr lang="en-US" smtClean="0"/>
              <a:t>12/7/2023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1E9FA-E9CA-4FF6-B43A-4900CC0E9495}" type="datetime1">
              <a:rPr lang="en-US" smtClean="0"/>
              <a:t>12/7/2023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24B6376-0EAC-488E-9DD2-6CC035133219}" type="datetime1">
              <a:rPr lang="en-US" smtClean="0"/>
              <a:t>12/7/2023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0805B-260B-4179-B27C-F09E649327F5}" type="datetime1">
              <a:rPr lang="en-US" smtClean="0"/>
              <a:t>12/7/2023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E72BF-0D16-4273-974C-85466F0EDC50}" type="datetime1">
              <a:rPr lang="en-US" smtClean="0"/>
              <a:t>12/7/2023</a:t>
            </a:fld>
            <a:endParaRPr lang="en-US" dirty="0"/>
          </a:p>
        </p:txBody>
      </p:sp>
      <p:sp>
        <p:nvSpPr>
          <p:cNvPr id="6" name="Footer Placeholder 5"/>
          <p:cNvSpPr>
            <a:spLocks noGrp="1"/>
          </p:cNvSpPr>
          <p:nvPr>
            <p:ph type="ftr" sz="quarter" idx="11"/>
          </p:nvPr>
        </p:nvSpPr>
        <p:spPr/>
        <p:txBody>
          <a:bodyPr/>
          <a:lstStyle/>
          <a:p>
            <a:r>
              <a:rPr lang="en-US" dirty="0"/>
              <a:t>MHDO Board Meeting June 4, 2020</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E76412-2AA5-40AF-A4C5-89E5A25D9B91}" type="datetime1">
              <a:rPr lang="en-US" smtClean="0"/>
              <a:t>12/7/2023</a:t>
            </a:fld>
            <a:endParaRPr lang="en-US" dirty="0"/>
          </a:p>
        </p:txBody>
      </p:sp>
      <p:sp>
        <p:nvSpPr>
          <p:cNvPr id="8" name="Footer Placeholder 7"/>
          <p:cNvSpPr>
            <a:spLocks noGrp="1"/>
          </p:cNvSpPr>
          <p:nvPr>
            <p:ph type="ftr" sz="quarter" idx="11"/>
          </p:nvPr>
        </p:nvSpPr>
        <p:spPr/>
        <p:txBody>
          <a:bodyPr/>
          <a:lstStyle/>
          <a:p>
            <a:r>
              <a:rPr lang="en-US" dirty="0"/>
              <a:t>MHDO Board Meeting June 4, 2020</a:t>
            </a:r>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CA018-D4BB-4B48-B5A3-634B808D0BCA}" type="datetime1">
              <a:rPr lang="en-US" smtClean="0"/>
              <a:t>12/7/2023</a:t>
            </a:fld>
            <a:endParaRPr lang="en-US" dirty="0"/>
          </a:p>
        </p:txBody>
      </p:sp>
      <p:sp>
        <p:nvSpPr>
          <p:cNvPr id="4" name="Footer Placeholder 3"/>
          <p:cNvSpPr>
            <a:spLocks noGrp="1"/>
          </p:cNvSpPr>
          <p:nvPr>
            <p:ph type="ftr" sz="quarter" idx="11"/>
          </p:nvPr>
        </p:nvSpPr>
        <p:spPr/>
        <p:txBody>
          <a:bodyPr/>
          <a:lstStyle/>
          <a:p>
            <a:r>
              <a:rPr lang="en-US" dirty="0"/>
              <a:t>MHDO Board Meeting June 4, 2020</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48A76B-F5E0-4ECD-938D-579E8BDA95DB}" type="datetime1">
              <a:rPr lang="en-US" smtClean="0"/>
              <a:t>12/7/2023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MHDO Board Meeting June 4, 2020</a:t>
            </a:r>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CE5F83-4ECB-4FF4-8D6F-AC8C8F172831}" type="datetime1">
              <a:rPr lang="en-US" smtClean="0"/>
              <a:t>12/7/2023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MHDO Board Meeting June 4, 2020</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046D7-B0C7-475D-B085-2A6252A6F4D1}" type="datetime1">
              <a:rPr lang="en-US" smtClean="0"/>
              <a:t>12/7/2023</a:t>
            </a:fld>
            <a:endParaRPr lang="en-US" dirty="0"/>
          </a:p>
        </p:txBody>
      </p:sp>
      <p:sp>
        <p:nvSpPr>
          <p:cNvPr id="6" name="Footer Placeholder 5"/>
          <p:cNvSpPr>
            <a:spLocks noGrp="1"/>
          </p:cNvSpPr>
          <p:nvPr>
            <p:ph type="ftr" sz="quarter" idx="11"/>
          </p:nvPr>
        </p:nvSpPr>
        <p:spPr/>
        <p:txBody>
          <a:bodyPr/>
          <a:lstStyle/>
          <a:p>
            <a:r>
              <a:rPr lang="en-US" dirty="0"/>
              <a:t>MHDO Board Meeting June 4, 2020</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09FB4B-CF47-4344-95C8-10BB0C084E7A}" type="datetime1">
              <a:rPr lang="en-US" smtClean="0"/>
              <a:t>12/7/2023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MHDO Board Meeting June 4, 2020</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aineinfectionpreventionforum.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1864330"/>
            <a:ext cx="10115203" cy="4388688"/>
          </a:xfrm>
        </p:spPr>
        <p:txBody>
          <a:bodyPr>
            <a:noAutofit/>
          </a:bodyPr>
          <a:lstStyle/>
          <a:p>
            <a:pPr marL="342900" indent="-342900">
              <a:spcAft>
                <a:spcPts val="0"/>
              </a:spcAft>
              <a:buFont typeface="Calibri" panose="020F0502020204030204" pitchFamily="34" charset="0"/>
              <a:buAutoNum type="arabicPeriod"/>
            </a:pPr>
            <a:r>
              <a:rPr lang="en-US" sz="1600" dirty="0">
                <a:effectLst/>
                <a:ea typeface="Times New Roman" panose="02020603050405020304" pitchFamily="18" charset="0"/>
              </a:rPr>
              <a:t>Board votes on Final Adoption of Rule Chapter 243, </a:t>
            </a:r>
            <a:r>
              <a:rPr lang="en-US" sz="1600" i="1" dirty="0">
                <a:solidFill>
                  <a:srgbClr val="333333"/>
                </a:solidFill>
                <a:effectLst/>
                <a:ea typeface="Times New Roman" panose="02020603050405020304" pitchFamily="18" charset="0"/>
              </a:rPr>
              <a:t>Uniform Reporting System for Health Care Claims Data Sets,</a:t>
            </a:r>
            <a:r>
              <a:rPr lang="en-US" sz="1600" b="1" i="1" dirty="0">
                <a:effectLst/>
                <a:ea typeface="Times New Roman" panose="02020603050405020304" pitchFamily="18" charset="0"/>
              </a:rPr>
              <a:t> </a:t>
            </a:r>
            <a:r>
              <a:rPr lang="en-US" sz="1600" dirty="0">
                <a:solidFill>
                  <a:srgbClr val="333333"/>
                </a:solidFill>
                <a:effectLst/>
                <a:ea typeface="Times New Roman" panose="02020603050405020304" pitchFamily="18" charset="0"/>
              </a:rPr>
              <a:t>as proposed and amended.</a:t>
            </a:r>
            <a:endParaRPr lang="en-US" sz="1600" dirty="0"/>
          </a:p>
          <a:p>
            <a:pPr marL="342900" indent="-342900">
              <a:spcAft>
                <a:spcPts val="0"/>
              </a:spcAft>
              <a:buFont typeface="Calibri" panose="020F0502020204030204" pitchFamily="34" charset="0"/>
              <a:buAutoNum type="arabicPeriod"/>
            </a:pPr>
            <a:r>
              <a:rPr lang="en-US" sz="1600" dirty="0">
                <a:effectLst/>
                <a:ea typeface="Times New Roman" panose="02020603050405020304" pitchFamily="18" charset="0"/>
              </a:rPr>
              <a:t>Board votes on Final Adoption of Rule Chapter 247, </a:t>
            </a:r>
            <a:r>
              <a:rPr lang="en-US" sz="1600" i="1" dirty="0">
                <a:solidFill>
                  <a:srgbClr val="000000"/>
                </a:solidFill>
                <a:effectLst/>
                <a:ea typeface="Times New Roman" panose="02020603050405020304" pitchFamily="18" charset="0"/>
              </a:rPr>
              <a:t>Uniform Reporting System for Non-Claims Based Payments and Other Supplemental Health Care Data Sets</a:t>
            </a:r>
            <a:r>
              <a:rPr lang="en-US" sz="1600" dirty="0">
                <a:solidFill>
                  <a:srgbClr val="000000"/>
                </a:solidFill>
                <a:effectLst/>
                <a:ea typeface="Times New Roman" panose="02020603050405020304" pitchFamily="18" charset="0"/>
              </a:rPr>
              <a:t>, as proposed and amended. </a:t>
            </a:r>
            <a:endParaRPr lang="en-US" sz="1600" i="1" dirty="0">
              <a:solidFill>
                <a:srgbClr val="000000"/>
              </a:solidFill>
              <a:effectLst/>
              <a:ea typeface="Calibri" panose="020F0502020204030204" pitchFamily="34" charset="0"/>
            </a:endParaRPr>
          </a:p>
          <a:p>
            <a:pPr marL="342900" indent="-342900">
              <a:spcAft>
                <a:spcPts val="0"/>
              </a:spcAft>
              <a:buFont typeface="Calibri" panose="020F0502020204030204" pitchFamily="34" charset="0"/>
              <a:buAutoNum type="arabicPeriod"/>
            </a:pPr>
            <a:r>
              <a:rPr lang="en-US" sz="1600" dirty="0">
                <a:effectLst/>
                <a:ea typeface="Times New Roman" panose="02020603050405020304" pitchFamily="18" charset="0"/>
              </a:rPr>
              <a:t>Board votes on Provisional Adoption of Rule Chapter 270, </a:t>
            </a:r>
            <a:r>
              <a:rPr lang="en-US" sz="1600" i="1" dirty="0">
                <a:solidFill>
                  <a:srgbClr val="333333"/>
                </a:solidFill>
                <a:effectLst/>
                <a:ea typeface="Times New Roman" panose="02020603050405020304" pitchFamily="18" charset="0"/>
              </a:rPr>
              <a:t>Uniform Reporting System for Health Care Quality Data Sets, </a:t>
            </a:r>
            <a:r>
              <a:rPr lang="en-US" sz="1600" dirty="0">
                <a:solidFill>
                  <a:srgbClr val="333333"/>
                </a:solidFill>
                <a:effectLst/>
                <a:ea typeface="Times New Roman" panose="02020603050405020304" pitchFamily="18" charset="0"/>
              </a:rPr>
              <a:t>as propose</a:t>
            </a:r>
            <a:r>
              <a:rPr lang="en-US" sz="1600" dirty="0">
                <a:solidFill>
                  <a:srgbClr val="000000"/>
                </a:solidFill>
                <a:ea typeface="Times New Roman" panose="02020603050405020304" pitchFamily="18" charset="0"/>
              </a:rPr>
              <a:t>d.</a:t>
            </a:r>
            <a:endParaRPr lang="en-US" sz="1600" dirty="0">
              <a:effectLst/>
              <a:ea typeface="Calibri" panose="020F0502020204030204" pitchFamily="34" charset="0"/>
            </a:endParaRPr>
          </a:p>
          <a:p>
            <a:pPr marL="342900" indent="-342900">
              <a:spcAft>
                <a:spcPts val="0"/>
              </a:spcAft>
              <a:buFont typeface="Calibri" panose="020F0502020204030204" pitchFamily="34" charset="0"/>
              <a:buAutoNum type="arabicPeriod"/>
            </a:pPr>
            <a:r>
              <a:rPr lang="en-US" sz="1600" dirty="0">
                <a:effectLst/>
                <a:ea typeface="Times New Roman" panose="02020603050405020304" pitchFamily="18" charset="0"/>
              </a:rPr>
              <a:t>Board votes on Final Adoption of Rule Chapter 247, </a:t>
            </a:r>
            <a:r>
              <a:rPr lang="en-US" sz="1600" i="1" dirty="0">
                <a:solidFill>
                  <a:srgbClr val="000000"/>
                </a:solidFill>
                <a:effectLst/>
                <a:ea typeface="Times New Roman" panose="02020603050405020304" pitchFamily="18" charset="0"/>
              </a:rPr>
              <a:t>Uniform Reporting System for Non-Claims Based Payments and Other Supplemental Health Care Data Sets</a:t>
            </a:r>
            <a:r>
              <a:rPr lang="en-US" sz="1600" dirty="0">
                <a:solidFill>
                  <a:srgbClr val="000000"/>
                </a:solidFill>
                <a:effectLst/>
                <a:ea typeface="Times New Roman" panose="02020603050405020304" pitchFamily="18" charset="0"/>
              </a:rPr>
              <a:t>, as proposed and amended</a:t>
            </a:r>
            <a:endParaRPr lang="en-US" sz="1600" dirty="0"/>
          </a:p>
          <a:p>
            <a:pPr marL="342900" indent="-342900">
              <a:spcAft>
                <a:spcPts val="0"/>
              </a:spcAft>
              <a:buFont typeface="Calibri" panose="020F0502020204030204" pitchFamily="34" charset="0"/>
              <a:buAutoNum type="arabicPeriod"/>
            </a:pPr>
            <a:r>
              <a:rPr lang="en-US" sz="1600" dirty="0">
                <a:effectLst/>
                <a:ea typeface="Calibri" panose="020F0502020204030204" pitchFamily="34" charset="0"/>
              </a:rPr>
              <a:t>Update on Rulemaking </a:t>
            </a:r>
            <a:r>
              <a:rPr lang="en-US" sz="1600" dirty="0">
                <a:ea typeface="Calibri" panose="020F0502020204030204" pitchFamily="34" charset="0"/>
              </a:rPr>
              <a:t>T</a:t>
            </a:r>
            <a:r>
              <a:rPr lang="en-US" sz="1600" dirty="0">
                <a:effectLst/>
                <a:ea typeface="Calibri" panose="020F0502020204030204" pitchFamily="34" charset="0"/>
              </a:rPr>
              <a:t>imeline to Implement </a:t>
            </a:r>
            <a:r>
              <a:rPr lang="en-US" sz="1600" dirty="0">
                <a:ea typeface="Calibri" panose="020F0502020204030204" pitchFamily="34" charset="0"/>
              </a:rPr>
              <a:t>N</a:t>
            </a:r>
            <a:r>
              <a:rPr lang="en-US" sz="1600" dirty="0">
                <a:effectLst/>
                <a:ea typeface="Calibri" panose="020F0502020204030204" pitchFamily="34" charset="0"/>
              </a:rPr>
              <a:t>ew </a:t>
            </a:r>
            <a:r>
              <a:rPr lang="en-US" sz="1600" dirty="0">
                <a:ea typeface="Calibri" panose="020F0502020204030204" pitchFamily="34" charset="0"/>
              </a:rPr>
              <a:t>R</a:t>
            </a:r>
            <a:r>
              <a:rPr lang="en-US" sz="1600" dirty="0">
                <a:effectLst/>
                <a:ea typeface="Calibri" panose="020F0502020204030204" pitchFamily="34" charset="0"/>
              </a:rPr>
              <a:t>equirements of §1728, Prescription Drug </a:t>
            </a:r>
            <a:r>
              <a:rPr lang="en-US" sz="1600" dirty="0">
                <a:ea typeface="Calibri" panose="020F0502020204030204" pitchFamily="34" charset="0"/>
              </a:rPr>
              <a:t>T</a:t>
            </a:r>
            <a:r>
              <a:rPr lang="en-US" sz="1600" dirty="0">
                <a:effectLst/>
                <a:ea typeface="Calibri" panose="020F0502020204030204" pitchFamily="34" charset="0"/>
              </a:rPr>
              <a:t>ransparency </a:t>
            </a:r>
            <a:r>
              <a:rPr lang="en-US" sz="1600" dirty="0">
                <a:ea typeface="Calibri" panose="020F0502020204030204" pitchFamily="34" charset="0"/>
              </a:rPr>
              <a:t>R</a:t>
            </a:r>
            <a:r>
              <a:rPr lang="en-US" sz="1600" dirty="0">
                <a:effectLst/>
                <a:ea typeface="Calibri" panose="020F0502020204030204" pitchFamily="34" charset="0"/>
              </a:rPr>
              <a:t>eport </a:t>
            </a:r>
            <a:r>
              <a:rPr lang="en-US" sz="1600" dirty="0">
                <a:ea typeface="Calibri" panose="020F0502020204030204" pitchFamily="34" charset="0"/>
              </a:rPr>
              <a:t>R</a:t>
            </a:r>
            <a:r>
              <a:rPr lang="en-US" sz="1600" dirty="0">
                <a:effectLst/>
                <a:ea typeface="Calibri" panose="020F0502020204030204" pitchFamily="34" charset="0"/>
              </a:rPr>
              <a:t>egarding the 340B Program.</a:t>
            </a:r>
          </a:p>
          <a:p>
            <a:pPr marL="342900" indent="-342900">
              <a:spcAft>
                <a:spcPts val="0"/>
              </a:spcAft>
              <a:buFont typeface="Calibri" panose="020F0502020204030204" pitchFamily="34" charset="0"/>
              <a:buAutoNum type="arabicPeriod"/>
            </a:pPr>
            <a:r>
              <a:rPr lang="en-US" sz="1600" dirty="0">
                <a:effectLst/>
                <a:ea typeface="Calibri" panose="020F0502020204030204" pitchFamily="34" charset="0"/>
              </a:rPr>
              <a:t>Update on </a:t>
            </a:r>
            <a:r>
              <a:rPr lang="en-US" sz="1600" dirty="0">
                <a:ea typeface="Calibri" panose="020F0502020204030204" pitchFamily="34" charset="0"/>
              </a:rPr>
              <a:t>S</a:t>
            </a:r>
            <a:r>
              <a:rPr lang="en-US" sz="1600" dirty="0">
                <a:effectLst/>
                <a:ea typeface="Calibri" panose="020F0502020204030204" pitchFamily="34" charset="0"/>
              </a:rPr>
              <a:t>tatus of Mandated Reporting and other Agency Reporting.</a:t>
            </a:r>
          </a:p>
          <a:p>
            <a:pPr marL="342900" indent="-342900">
              <a:spcAft>
                <a:spcPts val="0"/>
              </a:spcAft>
              <a:buFont typeface="Calibri" panose="020F0502020204030204" pitchFamily="34" charset="0"/>
              <a:buAutoNum type="arabicPeriod"/>
            </a:pPr>
            <a:r>
              <a:rPr lang="en-US" sz="1600" dirty="0">
                <a:effectLst/>
                <a:ea typeface="Calibri" panose="020F0502020204030204" pitchFamily="34" charset="0"/>
              </a:rPr>
              <a:t>Update on Status of Board Nominations and Appointments.</a:t>
            </a:r>
          </a:p>
          <a:p>
            <a:pPr marL="342900" indent="-342900">
              <a:spcAft>
                <a:spcPts val="0"/>
              </a:spcAft>
              <a:buFont typeface="Calibri" panose="020F0502020204030204" pitchFamily="34" charset="0"/>
              <a:buAutoNum type="arabicPeriod"/>
            </a:pPr>
            <a:r>
              <a:rPr lang="en-US" sz="1600" dirty="0">
                <a:effectLst/>
                <a:ea typeface="Calibri" panose="020F0502020204030204" pitchFamily="34" charset="0"/>
              </a:rPr>
              <a:t>Review Board Meeting Calendar for 2024.</a:t>
            </a:r>
          </a:p>
          <a:p>
            <a:pPr marL="342900" indent="-342900">
              <a:spcAft>
                <a:spcPts val="0"/>
              </a:spcAft>
              <a:buFont typeface="Calibri" panose="020F0502020204030204" pitchFamily="34" charset="0"/>
              <a:buAutoNum type="arabicPeriod"/>
            </a:pPr>
            <a:r>
              <a:rPr lang="en-US" sz="1600" dirty="0">
                <a:ea typeface="Calibri" panose="020F0502020204030204" pitchFamily="34" charset="0"/>
              </a:rPr>
              <a:t>Maine Quality Forum Update</a:t>
            </a:r>
            <a:endParaRPr lang="en-US" sz="1600" dirty="0">
              <a:effectLst/>
              <a:ea typeface="Calibri" panose="020F0502020204030204" pitchFamily="34" charset="0"/>
            </a:endParaRPr>
          </a:p>
          <a:p>
            <a:pPr marL="342900" indent="-342900">
              <a:buFont typeface="Calibri" panose="020F0502020204030204" pitchFamily="34" charset="0"/>
              <a:buAutoNum type="arabicPeriod"/>
            </a:pPr>
            <a:endParaRPr lang="en-US" sz="1100" dirty="0">
              <a:effectLst/>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ea typeface="Calibri" panose="020F0502020204030204" pitchFamily="34" charset="0"/>
            </a:endParaRPr>
          </a:p>
          <a:p>
            <a:pPr marL="342900" indent="-342900">
              <a:buFont typeface="Calibri" panose="020F0502020204030204" pitchFamily="34" charset="0"/>
              <a:buAutoNum type="arabicPeriod"/>
            </a:pPr>
            <a:endParaRPr lang="en-US" sz="14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r>
              <a:rPr lang="en-US" dirty="0"/>
              <a:t>Page 1</a:t>
            </a:r>
          </a:p>
        </p:txBody>
      </p:sp>
      <p:pic>
        <p:nvPicPr>
          <p:cNvPr id="7" name="Picture 6"/>
          <p:cNvPicPr>
            <a:picLocks noChangeAspect="1"/>
          </p:cNvPicPr>
          <p:nvPr/>
        </p:nvPicPr>
        <p:blipFill>
          <a:blip r:embed="rId3"/>
          <a:stretch>
            <a:fillRect/>
          </a:stretch>
        </p:blipFill>
        <p:spPr>
          <a:xfrm>
            <a:off x="3892060" y="0"/>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December 7, 2023</a:t>
            </a:r>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pPr algn="ctr"/>
            <a:r>
              <a:rPr lang="en-US" sz="3600" dirty="0">
                <a:effectLst/>
                <a:ea typeface="Calibri" panose="020F0502020204030204" pitchFamily="34" charset="0"/>
              </a:rPr>
              <a:t>Public Law 2023, Chapter 276 (LD 1395) continued</a:t>
            </a:r>
            <a:endParaRPr lang="en-US" sz="32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455613" indent="-455613" algn="l">
              <a:buFont typeface="+mj-lt"/>
              <a:buAutoNum type="alphaUcPeriod" startAt="3"/>
            </a:pPr>
            <a:r>
              <a:rPr lang="en-US" sz="2400" b="0" i="0" u="none" strike="noStrike" baseline="0" dirty="0">
                <a:latin typeface="Times New Roman" panose="02020603050405020304" pitchFamily="18" charset="0"/>
                <a:cs typeface="Times New Roman" panose="02020603050405020304" pitchFamily="18" charset="0"/>
              </a:rPr>
              <a:t>A comparison of the hospital's estimated savings under the 340B program to the hospital's total drug expenditures, including examples of the hospital's top drugs purchased through the 340B program; and</a:t>
            </a:r>
          </a:p>
          <a:p>
            <a:pPr marL="455613" indent="-455613" algn="l">
              <a:buFont typeface="+mj-lt"/>
              <a:buAutoNum type="alphaUcPeriod" startAt="3"/>
            </a:pPr>
            <a:r>
              <a:rPr lang="en-US" sz="2400" b="0" i="0" u="none" strike="noStrike" baseline="0" dirty="0">
                <a:latin typeface="Times New Roman" panose="02020603050405020304" pitchFamily="18" charset="0"/>
                <a:cs typeface="Times New Roman" panose="02020603050405020304" pitchFamily="18" charset="0"/>
              </a:rPr>
              <a:t>A description of the hospital's internal review and oversight of the 340B program, which must meet the  federal Department of Health and Human Services, Health Resources and Services Administration's program rules and guidance for compliance.</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282150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pPr algn="ctr"/>
            <a:r>
              <a:rPr lang="en-US" sz="3600" dirty="0">
                <a:effectLst/>
                <a:ea typeface="Calibri" panose="020F0502020204030204" pitchFamily="34" charset="0"/>
              </a:rPr>
              <a:t>Public Law 2023, Chapter 276 (LD 1395) continued</a:t>
            </a:r>
            <a:endParaRPr lang="en-US" sz="32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0" indent="0">
              <a:buNone/>
            </a:pPr>
            <a:r>
              <a:rPr lang="en-US" sz="2400" b="1" i="0" u="none" strike="noStrike" baseline="0" dirty="0">
                <a:latin typeface="Times New Roman" panose="02020603050405020304" pitchFamily="18" charset="0"/>
                <a:cs typeface="Times New Roman" panose="02020603050405020304" pitchFamily="18" charset="0"/>
              </a:rPr>
              <a:t>§1728. 3. Reporting. </a:t>
            </a:r>
            <a:r>
              <a:rPr lang="en-US" sz="2400" b="0" i="0" u="none" strike="noStrike" baseline="0" dirty="0">
                <a:latin typeface="Times New Roman" panose="02020603050405020304" pitchFamily="18" charset="0"/>
                <a:cs typeface="Times New Roman" panose="02020603050405020304" pitchFamily="18" charset="0"/>
              </a:rPr>
              <a:t>The Maine Health Data Organization shall produce and post on its publicly accessible website a report that includes a summary of the aggregate information received from hospitals required to report under subsection 2. The Maine Health Data Organization shall submit the report required by this subsection  to the Office of Affordable Health Care, as established in Title 5, section 3122, the Maine Prescription Drug Affordability Board, as established in Title 5, section 12004-G, subsection 14-I, and the joint standing committee of the Legislature having jurisdiction over health data reporting and prescription drug matters.</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1053769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pPr algn="ctr"/>
            <a:r>
              <a:rPr lang="en-US" sz="3600" dirty="0"/>
              <a:t>Next Steps and Revised Timeline</a:t>
            </a:r>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341313" indent="-341313">
              <a:buFont typeface="Wingdings" panose="05000000000000000000" pitchFamily="2" charset="2"/>
              <a:buChar char="Ø"/>
            </a:pPr>
            <a:r>
              <a:rPr lang="en-US" sz="2800" dirty="0"/>
              <a:t>Staff shared draft reporting structure with reps from Maine Hospital Association, MaineHealth and Northern Light Health</a:t>
            </a:r>
          </a:p>
          <a:p>
            <a:pPr marL="341313" indent="-341313">
              <a:buFont typeface="Wingdings" panose="05000000000000000000" pitchFamily="2" charset="2"/>
              <a:buChar char="Ø"/>
            </a:pPr>
            <a:r>
              <a:rPr lang="en-US" sz="2800" dirty="0"/>
              <a:t>Feedback has been provided and staff is working on revisions to proposed reporting structure; </a:t>
            </a:r>
          </a:p>
          <a:p>
            <a:pPr marL="341313" indent="-341313">
              <a:buFont typeface="Wingdings" panose="05000000000000000000" pitchFamily="2" charset="2"/>
              <a:buChar char="Ø"/>
            </a:pPr>
            <a:r>
              <a:rPr lang="en-US" sz="2800" dirty="0"/>
              <a:t>Tentative schedule:  Public Hearing March 7th</a:t>
            </a:r>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718489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1011183445"/>
              </p:ext>
            </p:extLst>
          </p:nvPr>
        </p:nvGraphicFramePr>
        <p:xfrm>
          <a:off x="120073" y="219364"/>
          <a:ext cx="11933381" cy="5936580"/>
        </p:xfrm>
        <a:graphic>
          <a:graphicData uri="http://schemas.openxmlformats.org/drawingml/2006/table">
            <a:tbl>
              <a:tblPr firstRow="1" firstCol="1" bandRow="1">
                <a:tableStyleId>{B301B821-A1FF-4177-AEE7-76D212191A09}</a:tableStyleId>
              </a:tblPr>
              <a:tblGrid>
                <a:gridCol w="4101274">
                  <a:extLst>
                    <a:ext uri="{9D8B030D-6E8A-4147-A177-3AD203B41FA5}">
                      <a16:colId xmlns:a16="http://schemas.microsoft.com/office/drawing/2014/main" val="3802540832"/>
                    </a:ext>
                  </a:extLst>
                </a:gridCol>
                <a:gridCol w="2527884">
                  <a:extLst>
                    <a:ext uri="{9D8B030D-6E8A-4147-A177-3AD203B41FA5}">
                      <a16:colId xmlns:a16="http://schemas.microsoft.com/office/drawing/2014/main" val="2727064419"/>
                    </a:ext>
                  </a:extLst>
                </a:gridCol>
                <a:gridCol w="1949768">
                  <a:extLst>
                    <a:ext uri="{9D8B030D-6E8A-4147-A177-3AD203B41FA5}">
                      <a16:colId xmlns:a16="http://schemas.microsoft.com/office/drawing/2014/main" val="649657014"/>
                    </a:ext>
                  </a:extLst>
                </a:gridCol>
                <a:gridCol w="3354455">
                  <a:extLst>
                    <a:ext uri="{9D8B030D-6E8A-4147-A177-3AD203B41FA5}">
                      <a16:colId xmlns:a16="http://schemas.microsoft.com/office/drawing/2014/main" val="3124679994"/>
                    </a:ext>
                  </a:extLst>
                </a:gridCol>
              </a:tblGrid>
              <a:tr h="518443">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Due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915502">
                <a:tc>
                  <a:txBody>
                    <a:bodyPr/>
                    <a:lstStyle/>
                    <a:p>
                      <a:pPr marL="0" marR="0">
                        <a:lnSpc>
                          <a:spcPct val="107000"/>
                        </a:lnSpc>
                        <a:spcBef>
                          <a:spcPts val="0"/>
                        </a:spcBef>
                        <a:spcAft>
                          <a:spcPts val="0"/>
                        </a:spcAft>
                      </a:pPr>
                      <a:r>
                        <a:rPr lang="en-US" sz="1600" b="0" dirty="0">
                          <a:effectLst/>
                        </a:rPr>
                        <a:t>Annual Prescription Drug Pricing Transparency </a:t>
                      </a:r>
                    </a:p>
                  </a:txBody>
                  <a:tcPr marL="69179" marR="69179" marT="0" marB="0"/>
                </a:tc>
                <a:tc>
                  <a:txBody>
                    <a:bodyPr/>
                    <a:lstStyle/>
                    <a:p>
                      <a:pPr marL="0" marR="0">
                        <a:lnSpc>
                          <a:spcPct val="107000"/>
                        </a:lnSpc>
                        <a:spcBef>
                          <a:spcPts val="0"/>
                        </a:spcBef>
                        <a:spcAft>
                          <a:spcPts val="0"/>
                        </a:spcAft>
                      </a:pPr>
                      <a:r>
                        <a:rPr lang="en-US" sz="1600" dirty="0">
                          <a:effectLst/>
                        </a:rPr>
                        <a:t>PL 2020, Chapter 470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rPr>
                        <a:t>January 2024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Joint Standing Committee on Health Coverage, Insurance and Financial Services (HCIFS)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1182255">
                <a:tc>
                  <a:txBody>
                    <a:bodyPr/>
                    <a:lstStyle/>
                    <a:p>
                      <a:pPr marL="0" marR="0">
                        <a:lnSpc>
                          <a:spcPct val="107000"/>
                        </a:lnSpc>
                        <a:spcBef>
                          <a:spcPts val="0"/>
                        </a:spcBef>
                        <a:spcAft>
                          <a:spcPts val="0"/>
                        </a:spcAft>
                      </a:pPr>
                      <a:r>
                        <a:rPr lang="en-US" sz="1600" b="0" dirty="0">
                          <a:effectLst/>
                        </a:rPr>
                        <a:t>Top 25 most frequently prescribed drugs in the State, costliest and highest year-over-year increases</a:t>
                      </a:r>
                    </a:p>
                    <a:p>
                      <a:pPr marL="0" marR="0">
                        <a:lnSpc>
                          <a:spcPct val="107000"/>
                        </a:lnSpc>
                        <a:spcBef>
                          <a:spcPts val="0"/>
                        </a:spcBef>
                        <a:spcAft>
                          <a:spcPts val="0"/>
                        </a:spcAft>
                      </a:pPr>
                      <a:r>
                        <a:rPr lang="en-US" sz="1600" dirty="0">
                          <a:effectLst/>
                        </a:rPr>
                        <a:t>Interactive Report included in CM 12.0 Release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PL 2017, Chapter 406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2024 </a:t>
                      </a:r>
                    </a:p>
                  </a:txBody>
                  <a:tcPr marL="69179" marR="69179" marT="0" marB="0"/>
                </a:tc>
                <a:tc>
                  <a:txBody>
                    <a:bodyPr/>
                    <a:lstStyle/>
                    <a:p>
                      <a:pPr marL="0" marR="0">
                        <a:lnSpc>
                          <a:spcPct val="107000"/>
                        </a:lnSpc>
                        <a:spcBef>
                          <a:spcPts val="0"/>
                        </a:spcBef>
                        <a:spcAft>
                          <a:spcPts val="0"/>
                        </a:spcAft>
                      </a:pPr>
                      <a:r>
                        <a:rPr lang="en-US" sz="1600" dirty="0">
                          <a:effectLst/>
                        </a:rPr>
                        <a:t>HCIFS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743943">
                <a:tc>
                  <a:txBody>
                    <a:bodyPr/>
                    <a:lstStyle/>
                    <a:p>
                      <a:pPr marL="0" marR="0">
                        <a:lnSpc>
                          <a:spcPct val="107000"/>
                        </a:lnSpc>
                        <a:spcBef>
                          <a:spcPts val="0"/>
                        </a:spcBef>
                        <a:spcAft>
                          <a:spcPts val="0"/>
                        </a:spcAft>
                      </a:pPr>
                      <a:r>
                        <a:rPr lang="en-US" sz="1600" b="0" dirty="0">
                          <a:effectLst/>
                        </a:rPr>
                        <a:t>Cost and Quality Data by procedure, provider and payer</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2009, Chapter 613</a:t>
                      </a:r>
                    </a:p>
                  </a:txBody>
                  <a:tcPr marL="69179" marR="69179" marT="0" marB="0"/>
                </a:tc>
                <a:tc>
                  <a:txBody>
                    <a:bodyPr/>
                    <a:lstStyle/>
                    <a:p>
                      <a:pPr marL="0" marR="0">
                        <a:lnSpc>
                          <a:spcPct val="107000"/>
                        </a:lnSpc>
                        <a:spcBef>
                          <a:spcPts val="0"/>
                        </a:spcBef>
                        <a:spcAft>
                          <a:spcPts val="0"/>
                        </a:spcAft>
                      </a:pPr>
                      <a:r>
                        <a:rPr lang="en-US" sz="1600" dirty="0">
                          <a:effectLst/>
                        </a:rPr>
                        <a:t>January 2024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Interactive Website-CompareMaine V. 12.0</a:t>
                      </a:r>
                    </a:p>
                  </a:txBody>
                  <a:tcPr marL="69179" marR="69179" marT="0" marB="0"/>
                </a:tc>
                <a:extLst>
                  <a:ext uri="{0D108BD9-81ED-4DB2-BD59-A6C34878D82A}">
                    <a16:rowId xmlns:a16="http://schemas.microsoft.com/office/drawing/2014/main" val="1206948873"/>
                  </a:ext>
                </a:extLst>
              </a:tr>
              <a:tr h="8904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International Referenced Rate Pricing for Prescription Drugs</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Online Report</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2021, Chapter 606</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2024</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txBody>
                  <a:tcPr marL="69179" marR="69179" marT="0" marB="0"/>
                </a:tc>
                <a:extLst>
                  <a:ext uri="{0D108BD9-81ED-4DB2-BD59-A6C34878D82A}">
                    <a16:rowId xmlns:a16="http://schemas.microsoft.com/office/drawing/2014/main" val="119969660"/>
                  </a:ext>
                </a:extLst>
              </a:tr>
              <a:tr h="914868">
                <a:tc>
                  <a:txBody>
                    <a:bodyPr/>
                    <a:lstStyle/>
                    <a:p>
                      <a:pPr marL="0" marR="0">
                        <a:lnSpc>
                          <a:spcPct val="107000"/>
                        </a:lnSpc>
                        <a:spcBef>
                          <a:spcPts val="0"/>
                        </a:spcBef>
                        <a:spcAft>
                          <a:spcPts val="0"/>
                        </a:spcAft>
                      </a:pPr>
                      <a:r>
                        <a:rPr lang="en-US" sz="1600" b="0" dirty="0">
                          <a:effectLst/>
                        </a:rPr>
                        <a:t>Annual Primary Care Spending </a:t>
                      </a:r>
                    </a:p>
                    <a:p>
                      <a:pPr marL="0" marR="0">
                        <a:lnSpc>
                          <a:spcPct val="107000"/>
                        </a:lnSpc>
                        <a:spcBef>
                          <a:spcPts val="0"/>
                        </a:spcBef>
                        <a:spcAft>
                          <a:spcPts val="0"/>
                        </a:spcAft>
                      </a:pPr>
                      <a:r>
                        <a:rPr lang="en-US" sz="1600" b="0" dirty="0">
                          <a:effectLst/>
                        </a:rPr>
                        <a:t>(plan to send MQF’s advisory committee </a:t>
                      </a:r>
                    </a:p>
                    <a:p>
                      <a:pPr marL="0" marR="0">
                        <a:lnSpc>
                          <a:spcPct val="107000"/>
                        </a:lnSpc>
                        <a:spcBef>
                          <a:spcPts val="0"/>
                        </a:spcBef>
                        <a:spcAft>
                          <a:spcPts val="0"/>
                        </a:spcAft>
                      </a:pPr>
                      <a:r>
                        <a:rPr lang="en-US" sz="1600" b="0" dirty="0">
                          <a:effectLst/>
                        </a:rPr>
                        <a:t>draft report for review week of)</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2019, Chapter 244</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2024</a:t>
                      </a: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rPr>
                        <a:t>HCIFS &amp; the Commissioner of DHHS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991903168"/>
                  </a:ext>
                </a:extLst>
              </a:tr>
              <a:tr h="769784">
                <a:tc>
                  <a:txBody>
                    <a:bodyPr/>
                    <a:lstStyle/>
                    <a:p>
                      <a:pPr marL="0" marR="0">
                        <a:lnSpc>
                          <a:spcPct val="107000"/>
                        </a:lnSpc>
                        <a:spcBef>
                          <a:spcPts val="0"/>
                        </a:spcBef>
                        <a:spcAft>
                          <a:spcPts val="0"/>
                        </a:spcAft>
                      </a:pPr>
                      <a:r>
                        <a:rPr lang="en-US" sz="1600" b="0" dirty="0">
                          <a:effectLst/>
                        </a:rPr>
                        <a:t>Behavioral Health Care Spending</a:t>
                      </a:r>
                    </a:p>
                    <a:p>
                      <a:pPr marL="0" marR="0">
                        <a:lnSpc>
                          <a:spcPct val="107000"/>
                        </a:lnSpc>
                        <a:spcBef>
                          <a:spcPts val="0"/>
                        </a:spcBef>
                        <a:spcAft>
                          <a:spcPts val="0"/>
                        </a:spcAft>
                      </a:pPr>
                      <a:r>
                        <a:rPr lang="en-US" sz="1600" b="0" dirty="0">
                          <a:effectLst/>
                        </a:rPr>
                        <a:t>(plan to send MQF’s advisory committee </a:t>
                      </a:r>
                    </a:p>
                    <a:p>
                      <a:pPr marL="0" marR="0">
                        <a:lnSpc>
                          <a:spcPct val="107000"/>
                        </a:lnSpc>
                        <a:spcBef>
                          <a:spcPts val="0"/>
                        </a:spcBef>
                        <a:spcAft>
                          <a:spcPts val="0"/>
                        </a:spcAft>
                      </a:pPr>
                      <a:r>
                        <a:rPr lang="en-US" sz="1600" b="0" dirty="0">
                          <a:effectLst/>
                        </a:rPr>
                        <a:t>draft report for review week of)</a:t>
                      </a:r>
                    </a:p>
                  </a:txBody>
                  <a:tcPr marL="69179" marR="69179" marT="0" marB="0"/>
                </a:tc>
                <a:tc>
                  <a:txBody>
                    <a:bodyPr/>
                    <a:lstStyle/>
                    <a:p>
                      <a:pPr marL="0" marR="0">
                        <a:lnSpc>
                          <a:spcPct val="107000"/>
                        </a:lnSpc>
                        <a:spcBef>
                          <a:spcPts val="0"/>
                        </a:spcBef>
                        <a:spcAft>
                          <a:spcPts val="0"/>
                        </a:spcAft>
                      </a:pPr>
                      <a:r>
                        <a:rPr lang="en-US" sz="1600" dirty="0">
                          <a:effectLst/>
                        </a:rPr>
                        <a:t>PL 2021, Chapter 603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rPr>
                        <a:t>January 2024</a:t>
                      </a:r>
                      <a:endParaRPr lang="en-US" sz="1600" strike="noStrike"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txBody>
                  <a:tcPr marL="69179" marR="69179" marT="0" marB="0"/>
                </a:tc>
                <a:extLst>
                  <a:ext uri="{0D108BD9-81ED-4DB2-BD59-A6C34878D82A}">
                    <a16:rowId xmlns:a16="http://schemas.microsoft.com/office/drawing/2014/main" val="4012681446"/>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6" y="6396048"/>
            <a:ext cx="4822804" cy="750681"/>
          </a:xfrm>
        </p:spPr>
        <p:txBody>
          <a:bodyPr/>
          <a:lstStyle/>
          <a:p>
            <a:r>
              <a:rPr lang="en-US" dirty="0"/>
              <a:t>MHDO Board Meeting December 7, 2023</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13</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47147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1286937694"/>
              </p:ext>
            </p:extLst>
          </p:nvPr>
        </p:nvGraphicFramePr>
        <p:xfrm>
          <a:off x="157019" y="203200"/>
          <a:ext cx="11887200" cy="5994400"/>
        </p:xfrm>
        <a:graphic>
          <a:graphicData uri="http://schemas.openxmlformats.org/drawingml/2006/table">
            <a:tbl>
              <a:tblPr firstRow="1" firstCol="1" bandRow="1">
                <a:tableStyleId>{B301B821-A1FF-4177-AEE7-76D212191A09}</a:tableStyleId>
              </a:tblPr>
              <a:tblGrid>
                <a:gridCol w="4090767">
                  <a:extLst>
                    <a:ext uri="{9D8B030D-6E8A-4147-A177-3AD203B41FA5}">
                      <a16:colId xmlns:a16="http://schemas.microsoft.com/office/drawing/2014/main" val="3802540832"/>
                    </a:ext>
                  </a:extLst>
                </a:gridCol>
                <a:gridCol w="2516370">
                  <a:extLst>
                    <a:ext uri="{9D8B030D-6E8A-4147-A177-3AD203B41FA5}">
                      <a16:colId xmlns:a16="http://schemas.microsoft.com/office/drawing/2014/main" val="2727064419"/>
                    </a:ext>
                  </a:extLst>
                </a:gridCol>
                <a:gridCol w="1940887">
                  <a:extLst>
                    <a:ext uri="{9D8B030D-6E8A-4147-A177-3AD203B41FA5}">
                      <a16:colId xmlns:a16="http://schemas.microsoft.com/office/drawing/2014/main" val="649657014"/>
                    </a:ext>
                  </a:extLst>
                </a:gridCol>
                <a:gridCol w="3339176">
                  <a:extLst>
                    <a:ext uri="{9D8B030D-6E8A-4147-A177-3AD203B41FA5}">
                      <a16:colId xmlns:a16="http://schemas.microsoft.com/office/drawing/2014/main" val="3124679994"/>
                    </a:ext>
                  </a:extLst>
                </a:gridCol>
              </a:tblGrid>
              <a:tr h="555669">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Due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116631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latin typeface="Calibri" panose="020F0502020204030204" pitchFamily="34" charset="0"/>
                          <a:ea typeface="Calibri" panose="020F0502020204030204" pitchFamily="34" charset="0"/>
                          <a:cs typeface="Times New Roman" panose="02020603050405020304" pitchFamily="18" charset="0"/>
                        </a:rPr>
                        <a:t>New</a:t>
                      </a: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report on Payments for Facility Fees made by Payors </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2023, Chapter 410</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1, 2024</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and the Office of Affordable Health Care</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1336944">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New-</a:t>
                      </a: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Report on 340B Prescription Drug Program</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2023, Chapter 276</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Not defined in the law</a:t>
                      </a: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293547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ea typeface="Times New Roman" panose="02020603050405020304" pitchFamily="18" charset="0"/>
                          <a:cs typeface="Times New Roman" panose="02020603050405020304" pitchFamily="18" charset="0"/>
                        </a:rPr>
                        <a:t>Other Reporting:</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ea typeface="Times New Roman" panose="02020603050405020304" pitchFamily="18" charset="0"/>
                          <a:cs typeface="Times New Roman" panose="02020603050405020304" pitchFamily="18" charset="0"/>
                        </a:rPr>
                        <a:t>2022 Standardized Annual Hospital Financial Report (three-part report)- posted to MHDO website before end of December 2023</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dirty="0">
                        <a:effectLs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Health Care Expenditures in Maine-Baseline Report (update with additional year of data)-posted to MHDO website (by end of January 2024)</a:t>
                      </a:r>
                      <a:endParaRPr lang="en-US" sz="1600" b="0" dirty="0">
                        <a:effectLs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1753353753"/>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6" y="6396048"/>
            <a:ext cx="4822804" cy="750681"/>
          </a:xfrm>
        </p:spPr>
        <p:txBody>
          <a:bodyPr/>
          <a:lstStyle/>
          <a:p>
            <a:r>
              <a:rPr lang="en-US" dirty="0"/>
              <a:t>MHDO Board Meeting December 7, 2023</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14</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697238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A323-0A3D-4877-BD2A-37CC2A4BB986}"/>
              </a:ext>
            </a:extLst>
          </p:cNvPr>
          <p:cNvSpPr>
            <a:spLocks noGrp="1"/>
          </p:cNvSpPr>
          <p:nvPr>
            <p:ph type="title"/>
          </p:nvPr>
        </p:nvSpPr>
        <p:spPr>
          <a:xfrm>
            <a:off x="1164393" y="151002"/>
            <a:ext cx="10115202" cy="1594671"/>
          </a:xfrm>
        </p:spPr>
        <p:txBody>
          <a:bodyPr>
            <a:normAutofit/>
          </a:bodyPr>
          <a:lstStyle/>
          <a:p>
            <a:pPr algn="ctr"/>
            <a:r>
              <a:rPr lang="en-US" sz="3600" dirty="0">
                <a:effectLst/>
                <a:ea typeface="Calibri" panose="020F0502020204030204" pitchFamily="34" charset="0"/>
              </a:rPr>
              <a:t>2024 MHDO Board Meeting Schedule</a:t>
            </a:r>
            <a:endParaRPr lang="en-US" sz="4400" dirty="0"/>
          </a:p>
        </p:txBody>
      </p:sp>
      <p:sp>
        <p:nvSpPr>
          <p:cNvPr id="3" name="Content Placeholder 2">
            <a:extLst>
              <a:ext uri="{FF2B5EF4-FFF2-40B4-BE49-F238E27FC236}">
                <a16:creationId xmlns:a16="http://schemas.microsoft.com/office/drawing/2014/main" id="{8A010693-7165-44CD-B94A-F7B6DC54B9B5}"/>
              </a:ext>
            </a:extLst>
          </p:cNvPr>
          <p:cNvSpPr>
            <a:spLocks noGrp="1"/>
          </p:cNvSpPr>
          <p:nvPr>
            <p:ph idx="1"/>
          </p:nvPr>
        </p:nvSpPr>
        <p:spPr>
          <a:xfrm>
            <a:off x="838899" y="2039815"/>
            <a:ext cx="10373583" cy="4222440"/>
          </a:xfrm>
        </p:spPr>
        <p:txBody>
          <a:bodyPr>
            <a:noAutofit/>
          </a:bodyPr>
          <a:lstStyle/>
          <a:p>
            <a:pPr marL="341313" indent="-341313">
              <a:spcAft>
                <a:spcPts val="0"/>
              </a:spcAft>
              <a:buFont typeface="Wingdings" panose="05000000000000000000" pitchFamily="2" charset="2"/>
              <a:buChar char="Ø"/>
            </a:pPr>
            <a:r>
              <a:rPr lang="en-US" sz="2400" dirty="0">
                <a:effectLst/>
                <a:ea typeface="Times New Roman" panose="02020603050405020304" pitchFamily="18" charset="0"/>
                <a:cs typeface="Times New Roman" panose="02020603050405020304" pitchFamily="18" charset="0"/>
              </a:rPr>
              <a:t>February 1</a:t>
            </a:r>
            <a:r>
              <a:rPr lang="en-US" sz="2400" baseline="30000" dirty="0">
                <a:effectLst/>
                <a:ea typeface="Times New Roman" panose="02020603050405020304" pitchFamily="18" charset="0"/>
                <a:cs typeface="Times New Roman" panose="02020603050405020304" pitchFamily="18" charset="0"/>
              </a:rPr>
              <a:t>st</a:t>
            </a:r>
            <a:r>
              <a:rPr lang="en-US" sz="2400" dirty="0">
                <a:effectLst/>
                <a:ea typeface="Times New Roman" panose="02020603050405020304" pitchFamily="18" charset="0"/>
                <a:cs typeface="Times New Roman" panose="02020603050405020304" pitchFamily="18" charset="0"/>
              </a:rPr>
              <a:t> </a:t>
            </a:r>
          </a:p>
          <a:p>
            <a:pPr marL="341313" indent="-341313">
              <a:spcAft>
                <a:spcPts val="0"/>
              </a:spcAft>
              <a:buFont typeface="Wingdings" panose="05000000000000000000" pitchFamily="2" charset="2"/>
              <a:buChar char="Ø"/>
            </a:pPr>
            <a:r>
              <a:rPr lang="en-US" sz="2400" dirty="0">
                <a:ea typeface="Times New Roman" panose="02020603050405020304" pitchFamily="18" charset="0"/>
                <a:cs typeface="Times New Roman" panose="02020603050405020304" pitchFamily="18" charset="0"/>
              </a:rPr>
              <a:t>March 7</a:t>
            </a:r>
            <a:r>
              <a:rPr lang="en-US" sz="2400" baseline="30000" dirty="0">
                <a:ea typeface="Times New Roman" panose="02020603050405020304" pitchFamily="18" charset="0"/>
                <a:cs typeface="Times New Roman" panose="02020603050405020304" pitchFamily="18" charset="0"/>
              </a:rPr>
              <a:t>th</a:t>
            </a:r>
            <a:r>
              <a:rPr lang="en-US" sz="2400" dirty="0">
                <a:ea typeface="Times New Roman" panose="02020603050405020304" pitchFamily="18" charset="0"/>
                <a:cs typeface="Times New Roman" panose="02020603050405020304" pitchFamily="18" charset="0"/>
              </a:rPr>
              <a:t> </a:t>
            </a:r>
          </a:p>
          <a:p>
            <a:pPr marL="633921" lvl="1" indent="-341313">
              <a:spcBef>
                <a:spcPts val="1200"/>
              </a:spcBef>
              <a:spcAft>
                <a:spcPts val="0"/>
              </a:spcAft>
              <a:buFont typeface="Wingdings" panose="05000000000000000000" pitchFamily="2" charset="2"/>
              <a:buChar char="v"/>
            </a:pPr>
            <a:r>
              <a:rPr lang="en-US" sz="1800" dirty="0">
                <a:solidFill>
                  <a:schemeClr val="tx1"/>
                </a:solidFill>
                <a:ea typeface="Times New Roman" panose="02020603050405020304" pitchFamily="18" charset="0"/>
                <a:cs typeface="Times New Roman" panose="02020603050405020304" pitchFamily="18" charset="0"/>
              </a:rPr>
              <a:t>Public Hearing on New Proposed Rule Re 340B Drug Program (date is tentative)</a:t>
            </a:r>
            <a:endParaRPr lang="en-US" sz="1800" dirty="0">
              <a:solidFill>
                <a:schemeClr val="tx1"/>
              </a:solidFill>
              <a:effectLst/>
              <a:ea typeface="Times New Roman" panose="02020603050405020304" pitchFamily="18" charset="0"/>
              <a:cs typeface="Times New Roman" panose="02020603050405020304" pitchFamily="18" charset="0"/>
            </a:endParaRPr>
          </a:p>
          <a:p>
            <a:pPr marL="341313" indent="-341313">
              <a:spcAft>
                <a:spcPts val="0"/>
              </a:spcAft>
              <a:buFont typeface="Wingdings" panose="05000000000000000000" pitchFamily="2" charset="2"/>
              <a:buChar char="Ø"/>
            </a:pPr>
            <a:r>
              <a:rPr lang="en-US" sz="2400" dirty="0">
                <a:ea typeface="Times New Roman" panose="02020603050405020304" pitchFamily="18" charset="0"/>
                <a:cs typeface="Times New Roman" panose="02020603050405020304" pitchFamily="18" charset="0"/>
              </a:rPr>
              <a:t>April 4</a:t>
            </a:r>
            <a:r>
              <a:rPr lang="en-US" sz="2400" baseline="30000" dirty="0">
                <a:ea typeface="Times New Roman" panose="02020603050405020304" pitchFamily="18" charset="0"/>
                <a:cs typeface="Times New Roman" panose="02020603050405020304" pitchFamily="18" charset="0"/>
              </a:rPr>
              <a:t>th</a:t>
            </a:r>
            <a:r>
              <a:rPr lang="en-US" sz="2400" dirty="0">
                <a:ea typeface="Times New Roman" panose="02020603050405020304" pitchFamily="18" charset="0"/>
                <a:cs typeface="Times New Roman" panose="02020603050405020304" pitchFamily="18" charset="0"/>
              </a:rPr>
              <a:t> </a:t>
            </a:r>
          </a:p>
          <a:p>
            <a:pPr marL="341313" indent="-341313">
              <a:spcAft>
                <a:spcPts val="0"/>
              </a:spcAft>
              <a:buFont typeface="Wingdings" panose="05000000000000000000" pitchFamily="2" charset="2"/>
              <a:buChar char="Ø"/>
            </a:pPr>
            <a:r>
              <a:rPr lang="en-US" sz="2400" dirty="0">
                <a:effectLst/>
                <a:ea typeface="Times New Roman" panose="02020603050405020304" pitchFamily="18" charset="0"/>
                <a:cs typeface="Times New Roman" panose="02020603050405020304" pitchFamily="18" charset="0"/>
              </a:rPr>
              <a:t>June </a:t>
            </a:r>
            <a:r>
              <a:rPr lang="en-US" sz="2400" dirty="0">
                <a:ea typeface="Times New Roman" panose="02020603050405020304" pitchFamily="18" charset="0"/>
                <a:cs typeface="Times New Roman" panose="02020603050405020304" pitchFamily="18" charset="0"/>
              </a:rPr>
              <a:t>6</a:t>
            </a:r>
            <a:r>
              <a:rPr lang="en-US" sz="2400" baseline="30000" dirty="0">
                <a:ea typeface="Times New Roman" panose="02020603050405020304" pitchFamily="18" charset="0"/>
                <a:cs typeface="Times New Roman" panose="02020603050405020304" pitchFamily="18" charset="0"/>
              </a:rPr>
              <a:t>th</a:t>
            </a:r>
            <a:r>
              <a:rPr lang="en-US" sz="2400" dirty="0">
                <a:ea typeface="Times New Roman" panose="02020603050405020304" pitchFamily="18" charset="0"/>
                <a:cs typeface="Times New Roman" panose="02020603050405020304" pitchFamily="18" charset="0"/>
              </a:rPr>
              <a:t> </a:t>
            </a:r>
            <a:endParaRPr lang="en-US" sz="2400" dirty="0">
              <a:effectLst/>
              <a:ea typeface="Times New Roman" panose="02020603050405020304" pitchFamily="18" charset="0"/>
              <a:cs typeface="Times New Roman" panose="02020603050405020304" pitchFamily="18" charset="0"/>
            </a:endParaRPr>
          </a:p>
          <a:p>
            <a:pPr marL="341313" indent="-341313">
              <a:spcAft>
                <a:spcPts val="0"/>
              </a:spcAft>
              <a:buFont typeface="Wingdings" panose="05000000000000000000" pitchFamily="2" charset="2"/>
              <a:buChar char="Ø"/>
            </a:pPr>
            <a:r>
              <a:rPr lang="en-US" sz="2400" dirty="0">
                <a:ea typeface="Times New Roman" panose="02020603050405020304" pitchFamily="18" charset="0"/>
                <a:cs typeface="Times New Roman" panose="02020603050405020304" pitchFamily="18" charset="0"/>
              </a:rPr>
              <a:t>September 5</a:t>
            </a:r>
            <a:r>
              <a:rPr lang="en-US" sz="2400" baseline="30000" dirty="0">
                <a:ea typeface="Times New Roman" panose="02020603050405020304" pitchFamily="18" charset="0"/>
                <a:cs typeface="Times New Roman" panose="02020603050405020304" pitchFamily="18" charset="0"/>
              </a:rPr>
              <a:t>th</a:t>
            </a:r>
            <a:r>
              <a:rPr lang="en-US" sz="2400" dirty="0">
                <a:ea typeface="Times New Roman" panose="02020603050405020304" pitchFamily="18" charset="0"/>
                <a:cs typeface="Times New Roman" panose="02020603050405020304" pitchFamily="18" charset="0"/>
              </a:rPr>
              <a:t> </a:t>
            </a:r>
          </a:p>
          <a:p>
            <a:pPr marL="341313" indent="-341313">
              <a:spcAft>
                <a:spcPts val="0"/>
              </a:spcAft>
              <a:buFont typeface="Wingdings" panose="05000000000000000000" pitchFamily="2" charset="2"/>
              <a:buChar char="Ø"/>
            </a:pPr>
            <a:r>
              <a:rPr lang="en-US" sz="2400" dirty="0">
                <a:effectLst/>
                <a:ea typeface="Times New Roman" panose="02020603050405020304" pitchFamily="18" charset="0"/>
                <a:cs typeface="Times New Roman" panose="02020603050405020304" pitchFamily="18" charset="0"/>
              </a:rPr>
              <a:t>November </a:t>
            </a:r>
            <a:r>
              <a:rPr lang="en-US" sz="2400" dirty="0">
                <a:ea typeface="Times New Roman" panose="02020603050405020304" pitchFamily="18" charset="0"/>
                <a:cs typeface="Times New Roman" panose="02020603050405020304" pitchFamily="18" charset="0"/>
              </a:rPr>
              <a:t>7</a:t>
            </a:r>
            <a:r>
              <a:rPr lang="en-US" sz="2400" baseline="30000" dirty="0">
                <a:ea typeface="Times New Roman" panose="02020603050405020304" pitchFamily="18" charset="0"/>
                <a:cs typeface="Times New Roman" panose="02020603050405020304" pitchFamily="18" charset="0"/>
              </a:rPr>
              <a:t>th</a:t>
            </a:r>
            <a:r>
              <a:rPr lang="en-US" sz="2400" dirty="0">
                <a:ea typeface="Times New Roman" panose="02020603050405020304" pitchFamily="18" charset="0"/>
                <a:cs typeface="Times New Roman" panose="02020603050405020304" pitchFamily="18" charset="0"/>
              </a:rPr>
              <a:t> </a:t>
            </a:r>
            <a:endParaRPr lang="en-US" sz="2400" dirty="0"/>
          </a:p>
          <a:p>
            <a:pPr marL="0" indent="0">
              <a:spcAft>
                <a:spcPts val="0"/>
              </a:spcAft>
              <a:buNone/>
            </a:pPr>
            <a:r>
              <a:rPr lang="en-US" sz="2400" b="1" dirty="0"/>
              <a:t>Note: </a:t>
            </a:r>
            <a:r>
              <a:rPr lang="en-US" sz="2400" dirty="0"/>
              <a:t>Meetings will start at 9am and depending on agenda will run 60-90 minutes.   Additional board meetings and public hearings may be added depending on need.  </a:t>
            </a:r>
          </a:p>
        </p:txBody>
      </p:sp>
      <p:sp>
        <p:nvSpPr>
          <p:cNvPr id="4" name="Footer Placeholder 3">
            <a:extLst>
              <a:ext uri="{FF2B5EF4-FFF2-40B4-BE49-F238E27FC236}">
                <a16:creationId xmlns:a16="http://schemas.microsoft.com/office/drawing/2014/main" id="{68E566E3-986D-444D-AAD9-6C491F7218E8}"/>
              </a:ext>
            </a:extLst>
          </p:cNvPr>
          <p:cNvSpPr>
            <a:spLocks noGrp="1"/>
          </p:cNvSpPr>
          <p:nvPr>
            <p:ph type="ftr" sz="quarter" idx="11"/>
          </p:nvPr>
        </p:nvSpPr>
        <p:spPr/>
        <p:txBody>
          <a:bodyPr/>
          <a:lstStyle/>
          <a:p>
            <a:r>
              <a:rPr lang="en-US" dirty="0"/>
              <a:t>MHDO Board Meeting December 7, 2023</a:t>
            </a:r>
          </a:p>
        </p:txBody>
      </p:sp>
      <p:sp>
        <p:nvSpPr>
          <p:cNvPr id="5" name="Slide Number Placeholder 4">
            <a:extLst>
              <a:ext uri="{FF2B5EF4-FFF2-40B4-BE49-F238E27FC236}">
                <a16:creationId xmlns:a16="http://schemas.microsoft.com/office/drawing/2014/main" id="{07CCB54B-CB14-4D74-B823-4323824ECF59}"/>
              </a:ext>
            </a:extLst>
          </p:cNvPr>
          <p:cNvSpPr>
            <a:spLocks noGrp="1"/>
          </p:cNvSpPr>
          <p:nvPr>
            <p:ph type="sldNum" sz="quarter" idx="12"/>
          </p:nvPr>
        </p:nvSpPr>
        <p:spPr/>
        <p:txBody>
          <a:bodyPr/>
          <a:lstStyle/>
          <a:p>
            <a:fld id="{4CE482DC-2269-4F26-9D2A-7E44B1A4CD85}" type="slidenum">
              <a:rPr lang="en-US" smtClean="0"/>
              <a:pPr/>
              <a:t>15</a:t>
            </a:fld>
            <a:endParaRPr lang="en-US" dirty="0"/>
          </a:p>
        </p:txBody>
      </p:sp>
    </p:spTree>
    <p:extLst>
      <p:ext uri="{BB962C8B-B14F-4D97-AF65-F5344CB8AC3E}">
        <p14:creationId xmlns:p14="http://schemas.microsoft.com/office/powerpoint/2010/main" val="2435980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189892" y="2183933"/>
            <a:ext cx="10022590" cy="3829279"/>
          </a:xfrm>
        </p:spPr>
        <p:txBody>
          <a:bodyPr>
            <a:normAutofit/>
          </a:bodyPr>
          <a:lstStyle/>
          <a:p>
            <a:pPr marL="0" indent="0">
              <a:buNone/>
            </a:pPr>
            <a:r>
              <a:rPr lang="en-US" sz="2800" b="1" dirty="0"/>
              <a:t>Project Firstline</a:t>
            </a:r>
            <a:r>
              <a:rPr lang="en-US" sz="2800" dirty="0"/>
              <a:t> </a:t>
            </a:r>
          </a:p>
          <a:p>
            <a:pPr marL="0" indent="0">
              <a:buNone/>
            </a:pPr>
            <a:r>
              <a:rPr lang="en-US" sz="2800" dirty="0"/>
              <a:t>Federal CDC’s infection control training collaborative, designed to help every frontline healthcare worker gain the knowledge and confidence to stop infections.</a:t>
            </a:r>
          </a:p>
          <a:p>
            <a:pPr marL="0" indent="0">
              <a:buNone/>
            </a:pPr>
            <a:r>
              <a:rPr lang="en-US" sz="2800" dirty="0"/>
              <a:t>MQF is providing technical support to the Maine CDC.</a:t>
            </a:r>
          </a:p>
          <a:p>
            <a:pPr marL="0" indent="0">
              <a:buNone/>
            </a:pPr>
            <a:r>
              <a:rPr lang="en-US" sz="2800" dirty="0"/>
              <a:t>New content added to the Infection Prevention Forum (infection prevention online learning modules for healthcare and direct care professionals) </a:t>
            </a:r>
            <a:r>
              <a:rPr lang="en-US" sz="2800" dirty="0">
                <a:hlinkClick r:id="rId2"/>
              </a:rPr>
              <a:t>https://maineinfectionpreventionforum.org/</a:t>
            </a: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December 7, 2023</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BB5D96F6-4B3B-55E9-264D-0615251A8E63}"/>
              </a:ext>
            </a:extLst>
          </p:cNvPr>
          <p:cNvSpPr>
            <a:spLocks noGrp="1"/>
          </p:cNvSpPr>
          <p:nvPr>
            <p:ph type="sldNum" sz="quarter" idx="12"/>
          </p:nvPr>
        </p:nvSpPr>
        <p:spPr>
          <a:xfrm>
            <a:off x="9900458" y="6459785"/>
            <a:ext cx="1312025" cy="365125"/>
          </a:xfrm>
        </p:spPr>
        <p:txBody>
          <a:bodyPr/>
          <a:lstStyle/>
          <a:p>
            <a:fld id="{4CE482DC-2269-4F26-9D2A-7E44B1A4CD85}" type="slidenum">
              <a:rPr lang="en-US" smtClean="0"/>
              <a:pPr/>
              <a:t>16</a:t>
            </a:fld>
            <a:endParaRPr lang="en-US" dirty="0"/>
          </a:p>
        </p:txBody>
      </p:sp>
    </p:spTree>
    <p:extLst>
      <p:ext uri="{BB962C8B-B14F-4D97-AF65-F5344CB8AC3E}">
        <p14:creationId xmlns:p14="http://schemas.microsoft.com/office/powerpoint/2010/main" val="294469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3600" dirty="0">
                <a:effectLst/>
                <a:ea typeface="Times New Roman" panose="02020603050405020304" pitchFamily="18" charset="0"/>
              </a:rPr>
              <a:t>Rule Chapter 243, </a:t>
            </a:r>
            <a:r>
              <a:rPr lang="en-US" sz="3600" i="1" dirty="0">
                <a:solidFill>
                  <a:srgbClr val="333333"/>
                </a:solidFill>
                <a:effectLst/>
                <a:ea typeface="Calibri" panose="020F0502020204030204" pitchFamily="34" charset="0"/>
              </a:rPr>
              <a:t>Uniform Reporting System for Health Care Claims Data Sets</a:t>
            </a:r>
            <a:r>
              <a:rPr lang="en-US" sz="3600" i="1" dirty="0">
                <a:solidFill>
                  <a:srgbClr val="333333"/>
                </a:solidFill>
                <a:ea typeface="Calibri" panose="020F0502020204030204" pitchFamily="34" charset="0"/>
              </a:rPr>
              <a:t> </a:t>
            </a:r>
            <a:r>
              <a:rPr lang="en-US" sz="3600" dirty="0">
                <a:solidFill>
                  <a:srgbClr val="333333"/>
                </a:solidFill>
                <a:effectLst/>
                <a:ea typeface="Times New Roman" panose="02020603050405020304" pitchFamily="18" charset="0"/>
              </a:rPr>
              <a:t>(routine technical rule)</a:t>
            </a:r>
            <a:endParaRPr lang="en-US" sz="36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341313" indent="-341313">
              <a:spcAft>
                <a:spcPts val="0"/>
              </a:spcAft>
              <a:buFont typeface="Wingdings" panose="05000000000000000000" pitchFamily="2" charset="2"/>
              <a:buChar char="Ø"/>
            </a:pPr>
            <a:r>
              <a:rPr lang="en-US" sz="2800" dirty="0"/>
              <a:t>Written comments were received on the proposed rule. </a:t>
            </a:r>
          </a:p>
          <a:p>
            <a:pPr marL="341313" indent="-341313">
              <a:spcAft>
                <a:spcPts val="0"/>
              </a:spcAft>
              <a:buFont typeface="Wingdings" panose="05000000000000000000" pitchFamily="2" charset="2"/>
              <a:buChar char="Ø"/>
            </a:pPr>
            <a:r>
              <a:rPr lang="en-US" sz="2800" dirty="0"/>
              <a:t>Board received copies of the written comments submitted and an  updated copy of the Basis Statement, documenting the comments received, staff’s proposed responses and recommendations. </a:t>
            </a:r>
          </a:p>
          <a:p>
            <a:pPr marL="341313" indent="-341313">
              <a:spcAft>
                <a:spcPts val="0"/>
              </a:spcAft>
              <a:buFont typeface="Wingdings" panose="05000000000000000000" pitchFamily="2" charset="2"/>
              <a:buChar char="Ø"/>
            </a:pPr>
            <a:r>
              <a:rPr lang="en-US" sz="2800" dirty="0"/>
              <a:t>Summarize content of updated Basis Statement.</a:t>
            </a:r>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381172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3600" dirty="0">
                <a:effectLst/>
                <a:ea typeface="Times New Roman" panose="02020603050405020304" pitchFamily="18" charset="0"/>
              </a:rPr>
              <a:t>Rule Chapter 243, </a:t>
            </a:r>
            <a:r>
              <a:rPr lang="en-US" sz="3600" i="1" dirty="0">
                <a:solidFill>
                  <a:srgbClr val="333333"/>
                </a:solidFill>
                <a:effectLst/>
                <a:ea typeface="Calibri" panose="020F0502020204030204" pitchFamily="34" charset="0"/>
              </a:rPr>
              <a:t>Uniform Reporting System for Health Care Claims Data Sets</a:t>
            </a:r>
            <a:r>
              <a:rPr lang="en-US" sz="3600" i="1" dirty="0">
                <a:solidFill>
                  <a:srgbClr val="333333"/>
                </a:solidFill>
                <a:ea typeface="Calibri" panose="020F0502020204030204" pitchFamily="34" charset="0"/>
              </a:rPr>
              <a:t> </a:t>
            </a:r>
            <a:r>
              <a:rPr lang="en-US" sz="3600" dirty="0">
                <a:solidFill>
                  <a:srgbClr val="333333"/>
                </a:solidFill>
                <a:effectLst/>
                <a:ea typeface="Times New Roman" panose="02020603050405020304" pitchFamily="18" charset="0"/>
              </a:rPr>
              <a:t>(routine technical rule)</a:t>
            </a:r>
            <a:endParaRPr lang="en-US" sz="36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a:spcAft>
                <a:spcPts val="0"/>
              </a:spcAft>
            </a:pPr>
            <a:r>
              <a:rPr lang="en-US" sz="2800" b="1" dirty="0"/>
              <a:t>Recommendation:  </a:t>
            </a:r>
            <a:r>
              <a:rPr lang="en-US" sz="2800" dirty="0"/>
              <a:t>Board votes to adopt </a:t>
            </a:r>
            <a:r>
              <a:rPr lang="en-US" sz="2800" dirty="0">
                <a:effectLst/>
                <a:ea typeface="Times New Roman" panose="02020603050405020304" pitchFamily="18" charset="0"/>
              </a:rPr>
              <a:t>Rule Chapter 243</a:t>
            </a:r>
            <a:r>
              <a:rPr lang="en-US" sz="2800" dirty="0">
                <a:ea typeface="Times New Roman" panose="02020603050405020304" pitchFamily="18" charset="0"/>
              </a:rPr>
              <a:t>, </a:t>
            </a:r>
            <a:r>
              <a:rPr lang="en-US" sz="2800" i="1" dirty="0">
                <a:solidFill>
                  <a:srgbClr val="333333"/>
                </a:solidFill>
                <a:effectLst/>
                <a:ea typeface="Calibri" panose="020F0502020204030204" pitchFamily="34" charset="0"/>
              </a:rPr>
              <a:t>Uniform Reporting System for Health Care Claims Data Sets, </a:t>
            </a:r>
            <a:r>
              <a:rPr lang="en-US" sz="2800" dirty="0"/>
              <a:t>as proposed and amended; and authorize Karynlee to sign the MAPA 1 form.</a:t>
            </a:r>
          </a:p>
          <a:p>
            <a:pPr>
              <a:spcAft>
                <a:spcPts val="0"/>
              </a:spcAft>
            </a:pPr>
            <a:r>
              <a:rPr lang="en-US" sz="2800" b="1" dirty="0"/>
              <a:t>Recommendation:  </a:t>
            </a:r>
            <a:r>
              <a:rPr lang="en-US" sz="2800" dirty="0"/>
              <a:t>Board votes to authorize Karynlee to initiate Rulemaking (routine technical) early 2024 for </a:t>
            </a:r>
            <a:r>
              <a:rPr lang="en-US" sz="2800" dirty="0">
                <a:effectLst/>
                <a:ea typeface="Times New Roman" panose="02020603050405020304" pitchFamily="18" charset="0"/>
              </a:rPr>
              <a:t>Chapter 243, </a:t>
            </a:r>
            <a:r>
              <a:rPr lang="en-US" sz="2800" i="1" dirty="0">
                <a:solidFill>
                  <a:srgbClr val="333333"/>
                </a:solidFill>
                <a:effectLst/>
                <a:ea typeface="Times New Roman" panose="02020603050405020304" pitchFamily="18" charset="0"/>
              </a:rPr>
              <a:t>Uniform Reporting System for Health Care Claims Data Sets, </a:t>
            </a:r>
            <a:r>
              <a:rPr lang="en-US" sz="2800" dirty="0">
                <a:solidFill>
                  <a:srgbClr val="333333"/>
                </a:solidFill>
                <a:effectLst/>
                <a:ea typeface="Times New Roman" panose="02020603050405020304" pitchFamily="18" charset="0"/>
              </a:rPr>
              <a:t>so that staff can create a separate file for the submission of capitation data.</a:t>
            </a:r>
            <a:endParaRPr lang="en-US" sz="2800" dirty="0">
              <a:effectLst/>
              <a:ea typeface="Times New Roman" panose="02020603050405020304" pitchFamily="18" charset="0"/>
            </a:endParaRPr>
          </a:p>
          <a:p>
            <a:pPr marL="0" indent="0">
              <a:buNone/>
            </a:pPr>
            <a:endParaRPr lang="en-US" sz="2400"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426089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a:xfrm>
            <a:off x="1097280" y="286603"/>
            <a:ext cx="9589194" cy="1450757"/>
          </a:xfrm>
        </p:spPr>
        <p:txBody>
          <a:bodyPr>
            <a:noAutofit/>
          </a:bodyPr>
          <a:lstStyle/>
          <a:p>
            <a:r>
              <a:rPr lang="en-US" sz="3600" dirty="0">
                <a:effectLst/>
                <a:ea typeface="Times New Roman" panose="02020603050405020304" pitchFamily="18" charset="0"/>
              </a:rPr>
              <a:t>Rule Chapter 247, </a:t>
            </a:r>
            <a:r>
              <a:rPr lang="en-US" sz="3600" i="1" dirty="0">
                <a:solidFill>
                  <a:srgbClr val="000000"/>
                </a:solidFill>
                <a:effectLst/>
                <a:ea typeface="Times New Roman" panose="02020603050405020304" pitchFamily="18" charset="0"/>
              </a:rPr>
              <a:t>Uniform Reporting System for Non-Claims Based Payments and Other Supplemental Health Care Data Sets</a:t>
            </a:r>
            <a:endParaRPr lang="en-US" sz="36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341313" indent="-341313">
              <a:spcAft>
                <a:spcPts val="0"/>
              </a:spcAft>
              <a:buFont typeface="Wingdings" panose="05000000000000000000" pitchFamily="2" charset="2"/>
              <a:buChar char="Ø"/>
            </a:pPr>
            <a:r>
              <a:rPr lang="en-US" sz="2800" dirty="0"/>
              <a:t>Written comments were received on the proposed rule. </a:t>
            </a:r>
          </a:p>
          <a:p>
            <a:pPr marL="341313" indent="-341313">
              <a:spcAft>
                <a:spcPts val="0"/>
              </a:spcAft>
              <a:buFont typeface="Wingdings" panose="05000000000000000000" pitchFamily="2" charset="2"/>
              <a:buChar char="Ø"/>
            </a:pPr>
            <a:r>
              <a:rPr lang="en-US" sz="2800" dirty="0"/>
              <a:t>Board received copies of the written comments submitted and an  updated copy of the Basis Statement, documenting the comments received, staff’s proposed responses and recommendations. </a:t>
            </a:r>
          </a:p>
          <a:p>
            <a:pPr marL="341313" indent="-341313">
              <a:spcAft>
                <a:spcPts val="0"/>
              </a:spcAft>
              <a:buFont typeface="Wingdings" panose="05000000000000000000" pitchFamily="2" charset="2"/>
              <a:buChar char="Ø"/>
            </a:pPr>
            <a:r>
              <a:rPr lang="en-US" sz="2800" dirty="0"/>
              <a:t>Summarize updated Basis Statement.</a:t>
            </a:r>
          </a:p>
          <a:p>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416416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a:xfrm>
            <a:off x="1097279" y="286603"/>
            <a:ext cx="9367521" cy="1450757"/>
          </a:xfrm>
        </p:spPr>
        <p:txBody>
          <a:bodyPr>
            <a:noAutofit/>
          </a:bodyPr>
          <a:lstStyle/>
          <a:p>
            <a:r>
              <a:rPr lang="en-US" sz="3600" dirty="0">
                <a:effectLst/>
                <a:ea typeface="Times New Roman" panose="02020603050405020304" pitchFamily="18" charset="0"/>
              </a:rPr>
              <a:t>Rule Chapter 247, </a:t>
            </a:r>
            <a:r>
              <a:rPr lang="en-US" sz="3600" i="1" dirty="0">
                <a:solidFill>
                  <a:srgbClr val="000000"/>
                </a:solidFill>
                <a:effectLst/>
                <a:ea typeface="Times New Roman" panose="02020603050405020304" pitchFamily="18" charset="0"/>
              </a:rPr>
              <a:t>Uniform Reporting System for Non-Claims Based Payments and Other Supplemental Health Care Data Sets</a:t>
            </a:r>
            <a:endParaRPr lang="en-US" sz="36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r>
              <a:rPr lang="en-US" sz="2800" b="1" dirty="0"/>
              <a:t>Recommendation:  </a:t>
            </a:r>
            <a:r>
              <a:rPr lang="en-US" sz="2800" dirty="0"/>
              <a:t>Board votes to adopt </a:t>
            </a:r>
            <a:r>
              <a:rPr lang="en-US" sz="2800" dirty="0">
                <a:effectLst/>
                <a:ea typeface="Times New Roman" panose="02020603050405020304" pitchFamily="18" charset="0"/>
              </a:rPr>
              <a:t>Rule Chapter 247</a:t>
            </a:r>
            <a:r>
              <a:rPr lang="en-US" sz="2800" dirty="0">
                <a:ea typeface="Times New Roman" panose="02020603050405020304" pitchFamily="18" charset="0"/>
              </a:rPr>
              <a:t>, </a:t>
            </a:r>
            <a:r>
              <a:rPr lang="en-US" sz="2800" i="1" dirty="0">
                <a:solidFill>
                  <a:srgbClr val="000000"/>
                </a:solidFill>
                <a:effectLst/>
                <a:ea typeface="Times New Roman" panose="02020603050405020304" pitchFamily="18" charset="0"/>
              </a:rPr>
              <a:t>Uniform Reporting System for Non-Claims Based Payments and Other Supplemental Health Care Data Sets, </a:t>
            </a:r>
            <a:r>
              <a:rPr lang="en-US" sz="2800" dirty="0"/>
              <a:t>as proposed and amended; and authorize Karynlee to sign the MAPA 1 form.</a:t>
            </a:r>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146319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3600" dirty="0">
                <a:effectLst/>
                <a:ea typeface="Times New Roman" panose="02020603050405020304" pitchFamily="18" charset="0"/>
              </a:rPr>
              <a:t>Rule Chapter </a:t>
            </a:r>
            <a:r>
              <a:rPr lang="en-US" sz="3600" dirty="0">
                <a:ea typeface="Times New Roman" panose="02020603050405020304" pitchFamily="18" charset="0"/>
              </a:rPr>
              <a:t>270</a:t>
            </a:r>
            <a:r>
              <a:rPr lang="en-US" sz="3600" dirty="0">
                <a:effectLst/>
                <a:ea typeface="Times New Roman" panose="02020603050405020304" pitchFamily="18" charset="0"/>
              </a:rPr>
              <a:t>, </a:t>
            </a:r>
            <a:r>
              <a:rPr lang="en-US" sz="3600" i="1" dirty="0">
                <a:solidFill>
                  <a:srgbClr val="333333"/>
                </a:solidFill>
                <a:effectLst/>
                <a:ea typeface="Times New Roman" panose="02020603050405020304" pitchFamily="18" charset="0"/>
              </a:rPr>
              <a:t>Uniform Reporting System for Health Care Quality Data Sets </a:t>
            </a:r>
            <a:r>
              <a:rPr lang="en-US" sz="3600" dirty="0">
                <a:solidFill>
                  <a:srgbClr val="333333"/>
                </a:solidFill>
                <a:effectLst/>
                <a:ea typeface="Times New Roman" panose="02020603050405020304" pitchFamily="18" charset="0"/>
              </a:rPr>
              <a:t>(</a:t>
            </a:r>
            <a:r>
              <a:rPr lang="en-US" sz="3600" dirty="0">
                <a:effectLst/>
                <a:ea typeface="Times New Roman" panose="02020603050405020304" pitchFamily="18" charset="0"/>
              </a:rPr>
              <a:t>major substantive rule)</a:t>
            </a:r>
            <a:endParaRPr lang="en-US" sz="36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341313" indent="-341313">
              <a:buFont typeface="Wingdings" panose="05000000000000000000" pitchFamily="2" charset="2"/>
              <a:buChar char="Ø"/>
            </a:pPr>
            <a:r>
              <a:rPr lang="en-US" sz="2800" dirty="0"/>
              <a:t>Written comments were received on the proposed rule. </a:t>
            </a:r>
          </a:p>
          <a:p>
            <a:pPr marL="341313" indent="-341313">
              <a:buFont typeface="Wingdings" panose="05000000000000000000" pitchFamily="2" charset="2"/>
              <a:buChar char="Ø"/>
            </a:pPr>
            <a:r>
              <a:rPr lang="en-US" sz="2800" dirty="0"/>
              <a:t>Board received a copy of the written comment submitted and an  updated copy of the Basis Statement, documenting the comments received, staff’s proposed responses and recommendations. </a:t>
            </a:r>
          </a:p>
          <a:p>
            <a:pPr marL="341313" indent="-341313">
              <a:buFont typeface="Wingdings" panose="05000000000000000000" pitchFamily="2" charset="2"/>
              <a:buChar char="Ø"/>
            </a:pPr>
            <a:r>
              <a:rPr lang="en-US" sz="2800" dirty="0"/>
              <a:t>Summarize updated Basis Statement.</a:t>
            </a:r>
          </a:p>
          <a:p>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4281689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3600" dirty="0">
                <a:effectLst/>
                <a:ea typeface="Times New Roman" panose="02020603050405020304" pitchFamily="18" charset="0"/>
              </a:rPr>
              <a:t>Rule Chapter 270, </a:t>
            </a:r>
            <a:r>
              <a:rPr lang="en-US" sz="3600" i="1" dirty="0">
                <a:solidFill>
                  <a:srgbClr val="333333"/>
                </a:solidFill>
                <a:effectLst/>
                <a:ea typeface="Times New Roman" panose="02020603050405020304" pitchFamily="18" charset="0"/>
              </a:rPr>
              <a:t>Uniform Reporting System for Health Care Quality Data Sets </a:t>
            </a:r>
            <a:r>
              <a:rPr lang="en-US" sz="3600" dirty="0">
                <a:solidFill>
                  <a:srgbClr val="333333"/>
                </a:solidFill>
                <a:effectLst/>
                <a:ea typeface="Times New Roman" panose="02020603050405020304" pitchFamily="18" charset="0"/>
              </a:rPr>
              <a:t>(</a:t>
            </a:r>
            <a:r>
              <a:rPr lang="en-US" sz="3600" dirty="0">
                <a:effectLst/>
                <a:ea typeface="Times New Roman" panose="02020603050405020304" pitchFamily="18" charset="0"/>
              </a:rPr>
              <a:t>major substantive rule)</a:t>
            </a:r>
            <a:endParaRPr lang="en-US" sz="36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r>
              <a:rPr lang="en-US" sz="2800" b="1" dirty="0"/>
              <a:t>Recommendation:  </a:t>
            </a:r>
            <a:r>
              <a:rPr lang="en-US" sz="2800" dirty="0"/>
              <a:t>Board votes to adopt </a:t>
            </a:r>
            <a:r>
              <a:rPr lang="en-US" sz="2800" dirty="0">
                <a:effectLst/>
                <a:ea typeface="Times New Roman" panose="02020603050405020304" pitchFamily="18" charset="0"/>
              </a:rPr>
              <a:t>Rule Chapter 270</a:t>
            </a:r>
            <a:r>
              <a:rPr lang="en-US" sz="2800" dirty="0">
                <a:ea typeface="Times New Roman" panose="02020603050405020304" pitchFamily="18" charset="0"/>
              </a:rPr>
              <a:t>, </a:t>
            </a:r>
            <a:r>
              <a:rPr lang="en-US" sz="2800" i="1" dirty="0">
                <a:solidFill>
                  <a:srgbClr val="333333"/>
                </a:solidFill>
                <a:effectLst/>
                <a:ea typeface="Times New Roman" panose="02020603050405020304" pitchFamily="18" charset="0"/>
              </a:rPr>
              <a:t>Uniform Reporting System for Health Care Quality Data Sets, </a:t>
            </a:r>
            <a:r>
              <a:rPr lang="en-US" sz="2800" dirty="0"/>
              <a:t>as proposed; and authorize Karynlee to sign the MAPA 1 form.</a:t>
            </a:r>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1184053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pPr algn="ctr"/>
            <a:r>
              <a:rPr lang="en-US" sz="3600" dirty="0">
                <a:effectLst/>
                <a:ea typeface="Calibri" panose="020F0502020204030204" pitchFamily="34" charset="0"/>
              </a:rPr>
              <a:t>Revised Timeline for Implementing Public Law 2023, Chapter 276 (LD 1395)</a:t>
            </a:r>
            <a:endParaRPr lang="en-US" sz="32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fontScale="55000" lnSpcReduction="20000"/>
          </a:bodyPr>
          <a:lstStyle/>
          <a:p>
            <a:pPr>
              <a:lnSpc>
                <a:spcPct val="100000"/>
              </a:lnSpc>
              <a:spcBef>
                <a:spcPts val="0"/>
              </a:spcBef>
              <a:spcAft>
                <a:spcPts val="600"/>
              </a:spcAft>
            </a:pPr>
            <a:r>
              <a:rPr lang="en-US" sz="4400" i="1" dirty="0">
                <a:latin typeface="Times New Roman" panose="02020603050405020304" pitchFamily="18" charset="0"/>
                <a:cs typeface="Times New Roman" panose="02020603050405020304" pitchFamily="18" charset="0"/>
              </a:rPr>
              <a:t>An Act to Increase Transparency Regarding Certain Drug Pricing Programs </a:t>
            </a:r>
          </a:p>
          <a:p>
            <a:pPr algn="l">
              <a:lnSpc>
                <a:spcPct val="100000"/>
              </a:lnSpc>
              <a:spcBef>
                <a:spcPts val="0"/>
              </a:spcBef>
              <a:spcAft>
                <a:spcPts val="600"/>
              </a:spcAft>
            </a:pPr>
            <a:r>
              <a:rPr lang="en-US" sz="4400" b="1" i="0" u="none" strike="noStrike" baseline="0" dirty="0">
                <a:latin typeface="Times New Roman" panose="02020603050405020304" pitchFamily="18" charset="0"/>
                <a:cs typeface="Times New Roman" panose="02020603050405020304" pitchFamily="18" charset="0"/>
              </a:rPr>
              <a:t>Title 22, Ch. 1683 §1728 2. </a:t>
            </a:r>
            <a:r>
              <a:rPr lang="en-US" sz="4400" b="0" i="0" u="none" strike="noStrike" baseline="0" dirty="0">
                <a:latin typeface="Times New Roman" panose="02020603050405020304" pitchFamily="18" charset="0"/>
                <a:cs typeface="Times New Roman" panose="02020603050405020304" pitchFamily="18" charset="0"/>
              </a:rPr>
              <a:t>Beginning January 1, 2024, each hospital participating in the federal drug pricing program under Section 340B</a:t>
            </a:r>
            <a:r>
              <a:rPr lang="en-US" sz="4400" dirty="0">
                <a:latin typeface="Times New Roman" panose="02020603050405020304" pitchFamily="18" charset="0"/>
                <a:cs typeface="Times New Roman" panose="02020603050405020304" pitchFamily="18" charset="0"/>
              </a:rPr>
              <a:t> </a:t>
            </a:r>
            <a:r>
              <a:rPr lang="en-US" sz="4400" b="0" i="0" u="none" strike="noStrike" baseline="0" dirty="0">
                <a:latin typeface="Times New Roman" panose="02020603050405020304" pitchFamily="18" charset="0"/>
                <a:cs typeface="Times New Roman" panose="02020603050405020304" pitchFamily="18" charset="0"/>
              </a:rPr>
              <a:t>of the federal Public Health Service Act, 42 United States Code, Section 256b, referred to in this section as "the 340B program," shall provide an annual report to the Maine Health Data Organization. The Maine Health Data Organization shall post the report on its publicly accessible website. </a:t>
            </a:r>
          </a:p>
          <a:p>
            <a:pPr algn="l">
              <a:lnSpc>
                <a:spcPct val="100000"/>
              </a:lnSpc>
              <a:spcBef>
                <a:spcPts val="0"/>
              </a:spcBef>
              <a:spcAft>
                <a:spcPts val="600"/>
              </a:spcAft>
            </a:pPr>
            <a:r>
              <a:rPr lang="en-US" sz="4400" b="0" i="0" u="none" strike="noStrike" baseline="0" dirty="0">
                <a:latin typeface="Times New Roman" panose="02020603050405020304" pitchFamily="18" charset="0"/>
                <a:cs typeface="Times New Roman" panose="02020603050405020304" pitchFamily="18" charset="0"/>
              </a:rPr>
              <a:t>Each hospital shall report in a standardized format as agreed upon by the Maine Health Data Organization and the hospital, and include, at a minimum, the following information in the report consistent with the annual reporting of hospitals voluntarily participating in the good stewardship program of the American Hospital Association.</a:t>
            </a:r>
            <a:endParaRPr lang="en-US" sz="4400" i="1"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2876183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pPr algn="ctr"/>
            <a:r>
              <a:rPr lang="en-US" sz="3600" dirty="0">
                <a:effectLst/>
                <a:ea typeface="Calibri" panose="020F0502020204030204" pitchFamily="34" charset="0"/>
              </a:rPr>
              <a:t>Public Law 2023, Chapter 276 (LD 1395) continued</a:t>
            </a:r>
            <a:endParaRPr lang="en-US" sz="32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fontScale="55000" lnSpcReduction="20000"/>
          </a:bodyPr>
          <a:lstStyle/>
          <a:p>
            <a:pPr marL="455613" indent="-455613" algn="l">
              <a:lnSpc>
                <a:spcPct val="100000"/>
              </a:lnSpc>
              <a:spcBef>
                <a:spcPts val="0"/>
              </a:spcBef>
              <a:spcAft>
                <a:spcPts val="600"/>
              </a:spcAft>
              <a:buFont typeface="+mj-lt"/>
              <a:buAutoNum type="alphaUcPeriod"/>
            </a:pPr>
            <a:r>
              <a:rPr lang="en-US" sz="4400" b="0" i="0" u="none" strike="noStrike" baseline="0" dirty="0">
                <a:latin typeface="Times New Roman" panose="02020603050405020304" pitchFamily="18" charset="0"/>
                <a:cs typeface="Times New Roman" panose="02020603050405020304" pitchFamily="18" charset="0"/>
              </a:rPr>
              <a:t>A description of how the hospital uses savings from participation in the 340B program to benefit its community through programs and services funded in whole or in part by savings from the 340B program, including services that support community access to care that the hospital could not continue without savings from the 340B program;</a:t>
            </a:r>
          </a:p>
          <a:p>
            <a:pPr marL="455613" indent="-455613" algn="l">
              <a:lnSpc>
                <a:spcPct val="100000"/>
              </a:lnSpc>
              <a:spcBef>
                <a:spcPts val="0"/>
              </a:spcBef>
              <a:spcAft>
                <a:spcPts val="600"/>
              </a:spcAft>
              <a:buFont typeface="+mj-lt"/>
              <a:buAutoNum type="alphaUcPeriod"/>
            </a:pPr>
            <a:r>
              <a:rPr lang="en-US" sz="4400" b="0" i="0" u="none" strike="noStrike" baseline="0" dirty="0">
                <a:latin typeface="Times New Roman" panose="02020603050405020304" pitchFamily="18" charset="0"/>
                <a:cs typeface="Times New Roman" panose="02020603050405020304" pitchFamily="18" charset="0"/>
              </a:rPr>
              <a:t>The annual estimated savings from the 340B program to the hospital, comparing the acquisition price of drugs under the 340B program to group purchasing organization pricing. If group purchasing organization pricing is not available for a drug under the 340B program, the acquisition price for that drug must be compared to a price from another acceptable pricing source;</a:t>
            </a:r>
          </a:p>
          <a:p>
            <a:pPr marL="0" indent="0">
              <a:buNone/>
            </a:pPr>
            <a:br>
              <a:rPr lang="en-US" sz="2800" dirty="0">
                <a:effectLst/>
                <a:latin typeface="Times New Roman" panose="02020603050405020304" pitchFamily="18" charset="0"/>
                <a:ea typeface="Calibri" panose="020F0502020204030204" pitchFamily="34" charset="0"/>
              </a:rPr>
            </a:b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7, 2023</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1915135736"/>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customXml/itemProps2.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CB3BA1-9D7F-4CE1-9FB7-41F014124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13963</TotalTime>
  <Words>1648</Words>
  <Application>Microsoft Office PowerPoint</Application>
  <PresentationFormat>Widescreen</PresentationFormat>
  <Paragraphs>164</Paragraphs>
  <Slides>16</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Arial Black</vt:lpstr>
      <vt:lpstr>Arial Narrow</vt:lpstr>
      <vt:lpstr>Calibri</vt:lpstr>
      <vt:lpstr>Calibri Light</vt:lpstr>
      <vt:lpstr>Times New Roman</vt:lpstr>
      <vt:lpstr>Wingdings</vt:lpstr>
      <vt:lpstr>Retrospect</vt:lpstr>
      <vt:lpstr>Custom Design</vt:lpstr>
      <vt:lpstr>Content</vt:lpstr>
      <vt:lpstr>Rule Chapter 243, Uniform Reporting System for Health Care Claims Data Sets (routine technical rule)</vt:lpstr>
      <vt:lpstr>Rule Chapter 243, Uniform Reporting System for Health Care Claims Data Sets (routine technical rule)</vt:lpstr>
      <vt:lpstr>Rule Chapter 247, Uniform Reporting System for Non-Claims Based Payments and Other Supplemental Health Care Data Sets</vt:lpstr>
      <vt:lpstr>Rule Chapter 247, Uniform Reporting System for Non-Claims Based Payments and Other Supplemental Health Care Data Sets</vt:lpstr>
      <vt:lpstr>Rule Chapter 270, Uniform Reporting System for Health Care Quality Data Sets (major substantive rule)</vt:lpstr>
      <vt:lpstr>Rule Chapter 270, Uniform Reporting System for Health Care Quality Data Sets (major substantive rule)</vt:lpstr>
      <vt:lpstr>Revised Timeline for Implementing Public Law 2023, Chapter 276 (LD 1395)</vt:lpstr>
      <vt:lpstr>Public Law 2023, Chapter 276 (LD 1395) continued</vt:lpstr>
      <vt:lpstr>Public Law 2023, Chapter 276 (LD 1395) continued</vt:lpstr>
      <vt:lpstr>Public Law 2023, Chapter 276 (LD 1395) continued</vt:lpstr>
      <vt:lpstr>Next Steps and Revised Timeline</vt:lpstr>
      <vt:lpstr>Reports Due to Legislature &amp; Timelines</vt:lpstr>
      <vt:lpstr>Reports Due to Legislature &amp; Timelines</vt:lpstr>
      <vt:lpstr>2024 MHDO Board Meeting Schedule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Harrington, Karynlee</cp:lastModifiedBy>
  <cp:revision>142</cp:revision>
  <dcterms:created xsi:type="dcterms:W3CDTF">2020-06-02T04:02:18Z</dcterms:created>
  <dcterms:modified xsi:type="dcterms:W3CDTF">2023-12-07T13:45:10Z</dcterms:modified>
</cp:coreProperties>
</file>